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607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71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55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6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827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64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3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9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15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06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8DCB4A3-11CA-48A3-91D0-585414A97DF1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B746746-12A7-47B3-B04D-9EF988F99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86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B3CBAD3-0308-686D-83E9-6B7DCDBD0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2079" y="3877751"/>
            <a:ext cx="4468755" cy="4066384"/>
          </a:xfrm>
          <a:prstGeom prst="rect">
            <a:avLst/>
          </a:prstGeom>
        </p:spPr>
      </p:pic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B308269F-6FC5-907A-FE64-4B73706E5E13}"/>
              </a:ext>
            </a:extLst>
          </p:cNvPr>
          <p:cNvSpPr/>
          <p:nvPr/>
        </p:nvSpPr>
        <p:spPr>
          <a:xfrm>
            <a:off x="-1077686" y="-406609"/>
            <a:ext cx="4452257" cy="4053323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110188A-8ACF-BD1C-E549-2E87532A52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チー</a:t>
            </a:r>
            <a:r>
              <a:rPr lang="ja-JP" altLang="en-US" dirty="0"/>
              <a:t>ム　よんもじさんもじ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D09D34-90F4-87AF-AC94-2F67A06A60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sz="2400" dirty="0">
                <a:solidFill>
                  <a:schemeClr val="bg2">
                    <a:lumMod val="50000"/>
                  </a:schemeClr>
                </a:solidFill>
              </a:rPr>
              <a:t>メンバー</a:t>
            </a:r>
            <a:endParaRPr kumimoji="1" lang="en-US" altLang="ja-JP" sz="24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2400" dirty="0">
                <a:solidFill>
                  <a:schemeClr val="bg2">
                    <a:lumMod val="50000"/>
                  </a:schemeClr>
                </a:solidFill>
              </a:rPr>
              <a:t>土門淳平　渋江和花</a:t>
            </a:r>
            <a:endParaRPr lang="en-US" altLang="ja-JP" sz="24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2400" dirty="0">
                <a:solidFill>
                  <a:schemeClr val="bg2">
                    <a:lumMod val="50000"/>
                  </a:schemeClr>
                </a:solidFill>
              </a:rPr>
              <a:t>吉田香織　元木彩音</a:t>
            </a:r>
            <a:endParaRPr lang="en-US" altLang="ja-JP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2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E0C9CE50-6767-6A86-0467-1B49D840014C}"/>
              </a:ext>
            </a:extLst>
          </p:cNvPr>
          <p:cNvSpPr/>
          <p:nvPr/>
        </p:nvSpPr>
        <p:spPr>
          <a:xfrm>
            <a:off x="-903516" y="-925287"/>
            <a:ext cx="6564087" cy="5682344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8B4C0A-81B0-925C-7A19-944E6A757323}"/>
              </a:ext>
            </a:extLst>
          </p:cNvPr>
          <p:cNvSpPr txBox="1"/>
          <p:nvPr/>
        </p:nvSpPr>
        <p:spPr>
          <a:xfrm>
            <a:off x="546100" y="1915885"/>
            <a:ext cx="4432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600" dirty="0"/>
              <a:t>期待される効果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E66732-5D9C-849B-AC6E-48B36996C8B3}"/>
              </a:ext>
            </a:extLst>
          </p:cNvPr>
          <p:cNvSpPr txBox="1"/>
          <p:nvPr/>
        </p:nvSpPr>
        <p:spPr>
          <a:xfrm>
            <a:off x="6184900" y="1331246"/>
            <a:ext cx="5245100" cy="4195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・設備が充実していることでリラックスした状況で勉強ができる。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・ドリンクバーを取りに行った際にあった友達などと励ましあえる。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・学内にあるため、わからないことがあったら教授にすぐに聞きに行ける。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・ほかの人が勉強している音が聞こえることで、自分の勉強意欲も掻き立てられる。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・長時間の利用でドリンクバーはより元を取れるため、勉強意欲につながる。</a:t>
            </a:r>
          </a:p>
        </p:txBody>
      </p:sp>
    </p:spTree>
    <p:extLst>
      <p:ext uri="{BB962C8B-B14F-4D97-AF65-F5344CB8AC3E}">
        <p14:creationId xmlns:p14="http://schemas.microsoft.com/office/powerpoint/2010/main" val="307952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ローチャート: 結合子 11">
            <a:extLst>
              <a:ext uri="{FF2B5EF4-FFF2-40B4-BE49-F238E27FC236}">
                <a16:creationId xmlns:a16="http://schemas.microsoft.com/office/drawing/2014/main" id="{8DE44F79-06C0-4B2F-FAB1-157091E06CDC}"/>
              </a:ext>
            </a:extLst>
          </p:cNvPr>
          <p:cNvSpPr/>
          <p:nvPr/>
        </p:nvSpPr>
        <p:spPr>
          <a:xfrm>
            <a:off x="-1850571" y="-805543"/>
            <a:ext cx="6444343" cy="5976257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43BFFB9-B775-1BB6-3B25-6EE6DEADD95B}"/>
              </a:ext>
            </a:extLst>
          </p:cNvPr>
          <p:cNvSpPr txBox="1"/>
          <p:nvPr/>
        </p:nvSpPr>
        <p:spPr>
          <a:xfrm>
            <a:off x="794657" y="2046357"/>
            <a:ext cx="2634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600" dirty="0"/>
              <a:t>タイトル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DD291B0-026F-7D3B-0C0E-BF77CBA9DF6B}"/>
              </a:ext>
            </a:extLst>
          </p:cNvPr>
          <p:cNvSpPr txBox="1"/>
          <p:nvPr/>
        </p:nvSpPr>
        <p:spPr>
          <a:xfrm>
            <a:off x="6334179" y="1790658"/>
            <a:ext cx="4748349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パーソナル</a:t>
            </a:r>
            <a:endParaRPr kumimoji="1" lang="en-US" altLang="ja-JP" sz="3200" i="1" spc="6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パブリック</a:t>
            </a:r>
            <a:endParaRPr kumimoji="1" lang="en-US" altLang="ja-JP" sz="3200" i="1" spc="6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スタディ</a:t>
            </a:r>
            <a:endParaRPr kumimoji="1" lang="en-US" altLang="ja-JP" sz="3200" i="1" spc="6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スペース</a:t>
            </a:r>
            <a:endParaRPr kumimoji="1" lang="en-US" altLang="ja-JP" sz="3200" i="1" spc="6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→　</a:t>
            </a:r>
            <a:r>
              <a:rPr kumimoji="1" lang="ja-JP" altLang="en-US" sz="3200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略して</a:t>
            </a:r>
            <a:r>
              <a:rPr kumimoji="1" lang="ja-JP" altLang="en-US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en-US" altLang="ja-JP" sz="3200" i="1" spc="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PPSS</a:t>
            </a:r>
            <a:endParaRPr kumimoji="1" lang="ja-JP" altLang="en-US" sz="3200" i="1" spc="6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234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7302EBE-1701-F1BF-C84D-2A4A6AD9B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85389" y="-696511"/>
            <a:ext cx="6462320" cy="5986791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DBED159-68C7-9B89-F7BD-805F0A946BF0}"/>
              </a:ext>
            </a:extLst>
          </p:cNvPr>
          <p:cNvSpPr txBox="1"/>
          <p:nvPr/>
        </p:nvSpPr>
        <p:spPr>
          <a:xfrm>
            <a:off x="947056" y="2100553"/>
            <a:ext cx="2917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kumimoji="1" lang="ja-JP" altLang="en-US" sz="4000" kern="0" spc="750" dirty="0"/>
              <a:t>現状</a:t>
            </a:r>
            <a:endParaRPr kumimoji="1" lang="ja-JP" altLang="en-US" sz="3600" kern="0" spc="75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67C88B0-C052-5F52-5767-8658C34BAD33}"/>
              </a:ext>
            </a:extLst>
          </p:cNvPr>
          <p:cNvSpPr txBox="1"/>
          <p:nvPr/>
        </p:nvSpPr>
        <p:spPr>
          <a:xfrm>
            <a:off x="5493161" y="1586718"/>
            <a:ext cx="6462320" cy="4457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</a:rPr>
              <a:t>○　</a:t>
            </a:r>
            <a:r>
              <a:rPr kumimoji="1" lang="ja-JP" altLang="en-US" sz="2000" u="sng" dirty="0">
                <a:solidFill>
                  <a:schemeClr val="bg1"/>
                </a:solidFill>
              </a:rPr>
              <a:t>ユーザー</a:t>
            </a:r>
            <a:r>
              <a:rPr kumimoji="1" lang="ja-JP" altLang="en-US" sz="2000" dirty="0">
                <a:solidFill>
                  <a:schemeClr val="bg1"/>
                </a:solidFill>
              </a:rPr>
              <a:t>　：　六沢さん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○　</a:t>
            </a:r>
            <a:r>
              <a:rPr kumimoji="1" lang="ja-JP" altLang="en-US" sz="2000" u="sng" dirty="0">
                <a:solidFill>
                  <a:schemeClr val="bg1"/>
                </a:solidFill>
              </a:rPr>
              <a:t>学習スペースについて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r>
              <a:rPr kumimoji="1" lang="ja-JP" altLang="en-US" sz="2000" u="sng" dirty="0">
                <a:solidFill>
                  <a:schemeClr val="bg1"/>
                </a:solidFill>
              </a:rPr>
              <a:t>　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　　・現在勉強している場所　：　共同研究室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　　・現在の勉強空間に対して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：　長時間（</a:t>
            </a:r>
            <a:r>
              <a:rPr kumimoji="1" lang="en-US" altLang="ja-JP" sz="2000" dirty="0">
                <a:solidFill>
                  <a:schemeClr val="bg1"/>
                </a:solidFill>
              </a:rPr>
              <a:t>11:00~23:00</a:t>
            </a:r>
            <a:r>
              <a:rPr kumimoji="1" lang="ja-JP" altLang="en-US" sz="2000" dirty="0">
                <a:solidFill>
                  <a:schemeClr val="bg1"/>
                </a:solidFill>
              </a:rPr>
              <a:t>）の勉強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　　カフェテリアから場所を変えた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　　周りに人がいない空間がいい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　　冷蔵庫にご飯やお菓子入れられる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/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63398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ACDD6C0D-B952-EF3F-4322-2438066B1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5779" y="-806055"/>
            <a:ext cx="6462320" cy="5986791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1D684E-FCF9-CC5B-FAFD-7ABF7346C0F1}"/>
              </a:ext>
            </a:extLst>
          </p:cNvPr>
          <p:cNvSpPr txBox="1"/>
          <p:nvPr/>
        </p:nvSpPr>
        <p:spPr>
          <a:xfrm>
            <a:off x="1440581" y="2057400"/>
            <a:ext cx="1564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750" dirty="0"/>
              <a:t>現状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48206D-5978-C002-B332-3912B4A9358C}"/>
              </a:ext>
            </a:extLst>
          </p:cNvPr>
          <p:cNvSpPr txBox="1"/>
          <p:nvPr/>
        </p:nvSpPr>
        <p:spPr>
          <a:xfrm>
            <a:off x="5727700" y="1828800"/>
            <a:ext cx="5626100" cy="280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○　</a:t>
            </a:r>
            <a:r>
              <a:rPr kumimoji="1" lang="ja-JP" altLang="en-US" sz="2000" u="sng" dirty="0">
                <a:solidFill>
                  <a:schemeClr val="bg1"/>
                </a:solidFill>
              </a:rPr>
              <a:t>学習スペースの課題（✿）、ニーズ（★）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：　✿　人が入ってくると気が散る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★　生活音は集中できない　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★　うるさ過ぎても静かすぎてもダメ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★　長時間集中できる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bg1"/>
                </a:solidFill>
              </a:rPr>
              <a:t>　　　　★　冷蔵庫などの設備がある。　　　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A9AC155-68CF-D8E2-DDED-AD51D0792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541" y="3429000"/>
            <a:ext cx="3231160" cy="3231160"/>
          </a:xfrm>
          <a:prstGeom prst="rect">
            <a:avLst/>
          </a:prstGeom>
        </p:spPr>
      </p:pic>
      <p:sp>
        <p:nvSpPr>
          <p:cNvPr id="14" name="乗算記号 13">
            <a:extLst>
              <a:ext uri="{FF2B5EF4-FFF2-40B4-BE49-F238E27FC236}">
                <a16:creationId xmlns:a16="http://schemas.microsoft.com/office/drawing/2014/main" id="{ABC5DFDA-6122-1DC4-A416-3D73089AC939}"/>
              </a:ext>
            </a:extLst>
          </p:cNvPr>
          <p:cNvSpPr/>
          <p:nvPr/>
        </p:nvSpPr>
        <p:spPr>
          <a:xfrm>
            <a:off x="3736541" y="4367936"/>
            <a:ext cx="2794000" cy="25273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58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B062E5F8-E990-C61C-954E-91BE9161B2FF}"/>
              </a:ext>
            </a:extLst>
          </p:cNvPr>
          <p:cNvSpPr/>
          <p:nvPr/>
        </p:nvSpPr>
        <p:spPr>
          <a:xfrm>
            <a:off x="-1435100" y="-1155700"/>
            <a:ext cx="6629400" cy="6362700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74E26F-2C8A-BC01-A632-F7E728885C20}"/>
              </a:ext>
            </a:extLst>
          </p:cNvPr>
          <p:cNvSpPr txBox="1"/>
          <p:nvPr/>
        </p:nvSpPr>
        <p:spPr>
          <a:xfrm>
            <a:off x="1524000" y="202565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750" dirty="0"/>
              <a:t>課題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73431C-62D3-B125-BD70-073A6DFD248A}"/>
              </a:ext>
            </a:extLst>
          </p:cNvPr>
          <p:cNvSpPr txBox="1"/>
          <p:nvPr/>
        </p:nvSpPr>
        <p:spPr>
          <a:xfrm rot="10800000" flipV="1">
            <a:off x="5689600" y="1933317"/>
            <a:ext cx="5308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</a:rPr>
              <a:t>○　</a:t>
            </a:r>
            <a:r>
              <a:rPr kumimoji="1" lang="ja-JP" altLang="en-US" sz="2000" u="sng" dirty="0">
                <a:solidFill>
                  <a:schemeClr val="bg1"/>
                </a:solidFill>
              </a:rPr>
              <a:t>考えられる潜在的ニーズ　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　　</a:t>
            </a:r>
            <a:r>
              <a:rPr kumimoji="1" lang="ja-JP" altLang="en-US" sz="2400" dirty="0">
                <a:solidFill>
                  <a:schemeClr val="bg1"/>
                </a:solidFill>
              </a:rPr>
              <a:t>ホテルのような個室で勉強したい。</a:t>
            </a:r>
            <a:endParaRPr kumimoji="1" lang="en-US" altLang="ja-JP" sz="2400" dirty="0">
              <a:solidFill>
                <a:schemeClr val="bg1"/>
              </a:solidFill>
            </a:endParaRPr>
          </a:p>
          <a:p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○　</a:t>
            </a:r>
            <a:r>
              <a:rPr kumimoji="1" lang="ja-JP" altLang="en-US" sz="2000" u="sng" dirty="0">
                <a:solidFill>
                  <a:schemeClr val="bg1"/>
                </a:solidFill>
              </a:rPr>
              <a:t>課題定義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r>
              <a:rPr kumimoji="1" lang="ja-JP" altLang="en-US" sz="2000" u="sng" dirty="0">
                <a:solidFill>
                  <a:schemeClr val="bg1"/>
                </a:solidFill>
              </a:rPr>
              <a:t>　　　</a:t>
            </a:r>
            <a:endParaRPr kumimoji="1" lang="en-US" altLang="ja-JP" sz="2000" u="sng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　　</a:t>
            </a:r>
            <a:r>
              <a:rPr kumimoji="1" lang="ja-JP" altLang="en-US" sz="2400" dirty="0">
                <a:solidFill>
                  <a:schemeClr val="bg1"/>
                </a:solidFill>
              </a:rPr>
              <a:t>お金をかけずよりリラックスした</a:t>
            </a:r>
            <a:endParaRPr kumimoji="1" lang="en-US" altLang="ja-JP" sz="2400" dirty="0">
              <a:solidFill>
                <a:schemeClr val="bg1"/>
              </a:solidFill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</a:rPr>
              <a:t>　　状態で勉強するには？</a:t>
            </a:r>
          </a:p>
        </p:txBody>
      </p:sp>
    </p:spTree>
    <p:extLst>
      <p:ext uri="{BB962C8B-B14F-4D97-AF65-F5344CB8AC3E}">
        <p14:creationId xmlns:p14="http://schemas.microsoft.com/office/powerpoint/2010/main" val="292269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0FCC27B4-7481-D155-33A9-AA985051AB2C}"/>
              </a:ext>
            </a:extLst>
          </p:cNvPr>
          <p:cNvSpPr/>
          <p:nvPr/>
        </p:nvSpPr>
        <p:spPr>
          <a:xfrm>
            <a:off x="-1003300" y="-742950"/>
            <a:ext cx="6070600" cy="5886450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40CDAF-3D4E-968F-2E4A-920AABB82173}"/>
              </a:ext>
            </a:extLst>
          </p:cNvPr>
          <p:cNvSpPr txBox="1"/>
          <p:nvPr/>
        </p:nvSpPr>
        <p:spPr>
          <a:xfrm>
            <a:off x="749300" y="2108200"/>
            <a:ext cx="330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600" dirty="0"/>
              <a:t>コンセプト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54224B0-8A6F-6CC2-AE95-FFAFE02FAC7E}"/>
              </a:ext>
            </a:extLst>
          </p:cNvPr>
          <p:cNvSpPr txBox="1"/>
          <p:nvPr/>
        </p:nvSpPr>
        <p:spPr>
          <a:xfrm>
            <a:off x="5620657" y="2902857"/>
            <a:ext cx="5524500" cy="1304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800" u="sng" spc="600" dirty="0">
                <a:solidFill>
                  <a:schemeClr val="bg1"/>
                </a:solidFill>
              </a:rPr>
              <a:t>半個室ネカフェ風学習空間  </a:t>
            </a:r>
          </a:p>
          <a:p>
            <a:pPr algn="r">
              <a:lnSpc>
                <a:spcPct val="150000"/>
              </a:lnSpc>
            </a:pPr>
            <a:r>
              <a:rPr kumimoji="1" lang="en-US" altLang="ja-JP" sz="2800" u="sng" spc="600" dirty="0">
                <a:solidFill>
                  <a:schemeClr val="bg1"/>
                </a:solidFill>
              </a:rPr>
              <a:t>at</a:t>
            </a:r>
            <a:r>
              <a:rPr kumimoji="1" lang="ja-JP" altLang="en-US" sz="2800" u="sng" spc="600" dirty="0">
                <a:solidFill>
                  <a:schemeClr val="bg1"/>
                </a:solidFill>
              </a:rPr>
              <a:t>空き地</a:t>
            </a:r>
          </a:p>
        </p:txBody>
      </p:sp>
    </p:spTree>
    <p:extLst>
      <p:ext uri="{BB962C8B-B14F-4D97-AF65-F5344CB8AC3E}">
        <p14:creationId xmlns:p14="http://schemas.microsoft.com/office/powerpoint/2010/main" val="304206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55EBD5EC-2CB9-BA01-4020-20200D195927}"/>
              </a:ext>
            </a:extLst>
          </p:cNvPr>
          <p:cNvSpPr/>
          <p:nvPr/>
        </p:nvSpPr>
        <p:spPr>
          <a:xfrm>
            <a:off x="-749300" y="-1066800"/>
            <a:ext cx="6083300" cy="5791200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FFC1C2-6C5A-3DA3-39C2-C072F8BF0946}"/>
              </a:ext>
            </a:extLst>
          </p:cNvPr>
          <p:cNvSpPr txBox="1"/>
          <p:nvPr/>
        </p:nvSpPr>
        <p:spPr>
          <a:xfrm>
            <a:off x="823686" y="1941285"/>
            <a:ext cx="3390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spc="600" dirty="0"/>
              <a:t>プロダクト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6F19F0-8054-8CA5-A1ED-90C0A133A142}"/>
              </a:ext>
            </a:extLst>
          </p:cNvPr>
          <p:cNvSpPr txBox="1"/>
          <p:nvPr/>
        </p:nvSpPr>
        <p:spPr>
          <a:xfrm>
            <a:off x="6096000" y="1210059"/>
            <a:ext cx="5736771" cy="4437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・ネットカフェをモチーフにしたつくり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・空き地に二階建てで建てる。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（１階は</a:t>
            </a:r>
            <a:r>
              <a:rPr kumimoji="1" lang="en-US" altLang="ja-JP" dirty="0">
                <a:solidFill>
                  <a:schemeClr val="bg1"/>
                </a:solidFill>
              </a:rPr>
              <a:t>1.5</a:t>
            </a:r>
            <a:r>
              <a:rPr kumimoji="1" lang="ja-JP" altLang="en-US" dirty="0">
                <a:solidFill>
                  <a:schemeClr val="bg1"/>
                </a:solidFill>
              </a:rPr>
              <a:t>畳の部屋　２階は</a:t>
            </a:r>
            <a:r>
              <a:rPr kumimoji="1" lang="en-US" altLang="ja-JP" dirty="0">
                <a:solidFill>
                  <a:schemeClr val="bg1"/>
                </a:solidFill>
              </a:rPr>
              <a:t>2.5</a:t>
            </a:r>
            <a:r>
              <a:rPr kumimoji="1" lang="ja-JP" altLang="en-US" dirty="0">
                <a:solidFill>
                  <a:schemeClr val="bg1"/>
                </a:solidFill>
              </a:rPr>
              <a:t>畳の部屋）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・天井をくりぬいて他の部屋の音も聞こえるように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・各部屋にクーラーボックスほどの冷蔵庫も整備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</a:t>
            </a:r>
            <a:r>
              <a:rPr kumimoji="1" lang="en-US" altLang="ja-JP" dirty="0">
                <a:solidFill>
                  <a:schemeClr val="bg1"/>
                </a:solidFill>
              </a:rPr>
              <a:t>50~80</a:t>
            </a:r>
            <a:r>
              <a:rPr kumimoji="1" lang="ja-JP" altLang="en-US" dirty="0">
                <a:solidFill>
                  <a:schemeClr val="bg1"/>
                </a:solidFill>
              </a:rPr>
              <a:t>円ほどの紙コップの自販機、もしくは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　</a:t>
            </a:r>
            <a:r>
              <a:rPr kumimoji="1" lang="en-US" altLang="ja-JP" dirty="0">
                <a:solidFill>
                  <a:schemeClr val="bg1"/>
                </a:solidFill>
              </a:rPr>
              <a:t>300</a:t>
            </a:r>
            <a:r>
              <a:rPr kumimoji="1" lang="ja-JP" altLang="en-US" dirty="0">
                <a:solidFill>
                  <a:schemeClr val="bg1"/>
                </a:solidFill>
              </a:rPr>
              <a:t>円ほどのドリンクバーを設置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kumimoji="1" lang="ja-JP" altLang="en-US" dirty="0">
                <a:solidFill>
                  <a:schemeClr val="bg1"/>
                </a:solidFill>
              </a:rPr>
              <a:t>・</a:t>
            </a:r>
            <a:r>
              <a:rPr kumimoji="1" lang="en-US" altLang="ja-JP" dirty="0">
                <a:solidFill>
                  <a:schemeClr val="bg1"/>
                </a:solidFill>
              </a:rPr>
              <a:t>9</a:t>
            </a:r>
            <a:r>
              <a:rPr kumimoji="1" lang="ja-JP" altLang="en-US" dirty="0">
                <a:solidFill>
                  <a:schemeClr val="bg1"/>
                </a:solidFill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</a:rPr>
              <a:t>～</a:t>
            </a:r>
            <a:r>
              <a:rPr kumimoji="1" lang="en-US" altLang="ja-JP" dirty="0">
                <a:solidFill>
                  <a:schemeClr val="bg1"/>
                </a:solidFill>
              </a:rPr>
              <a:t>23</a:t>
            </a:r>
            <a:r>
              <a:rPr kumimoji="1" lang="ja-JP" altLang="en-US" dirty="0">
                <a:solidFill>
                  <a:schemeClr val="bg1"/>
                </a:solidFill>
              </a:rPr>
              <a:t>：</a:t>
            </a:r>
            <a:r>
              <a:rPr kumimoji="1" lang="en-US" altLang="ja-JP" dirty="0">
                <a:solidFill>
                  <a:schemeClr val="bg1"/>
                </a:solidFill>
              </a:rPr>
              <a:t>00</a:t>
            </a:r>
            <a:r>
              <a:rPr kumimoji="1" lang="ja-JP" altLang="en-US" dirty="0">
                <a:solidFill>
                  <a:schemeClr val="bg1"/>
                </a:solidFill>
              </a:rPr>
              <a:t>までという長い開館時間</a:t>
            </a:r>
          </a:p>
        </p:txBody>
      </p:sp>
    </p:spTree>
    <p:extLst>
      <p:ext uri="{BB962C8B-B14F-4D97-AF65-F5344CB8AC3E}">
        <p14:creationId xmlns:p14="http://schemas.microsoft.com/office/powerpoint/2010/main" val="342418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103B5ED-77E8-316F-E2BF-5C905BDF4B92}"/>
              </a:ext>
            </a:extLst>
          </p:cNvPr>
          <p:cNvSpPr txBox="1"/>
          <p:nvPr/>
        </p:nvSpPr>
        <p:spPr>
          <a:xfrm>
            <a:off x="870856" y="446314"/>
            <a:ext cx="4201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2">
                    <a:lumMod val="75000"/>
                  </a:schemeClr>
                </a:solidFill>
              </a:rPr>
              <a:t>イメージ図　（１階）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85A1A1B-662B-F08F-8849-9397B499301E}"/>
              </a:ext>
            </a:extLst>
          </p:cNvPr>
          <p:cNvSpPr/>
          <p:nvPr/>
        </p:nvSpPr>
        <p:spPr>
          <a:xfrm>
            <a:off x="729334" y="1121230"/>
            <a:ext cx="10798629" cy="5236028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6A7CD74-903C-6FC6-623D-80EC9FAB3C77}"/>
              </a:ext>
            </a:extLst>
          </p:cNvPr>
          <p:cNvSpPr/>
          <p:nvPr/>
        </p:nvSpPr>
        <p:spPr>
          <a:xfrm>
            <a:off x="3603172" y="1121230"/>
            <a:ext cx="7946572" cy="2209799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1B18179-38E8-752D-9554-9524493B8A23}"/>
              </a:ext>
            </a:extLst>
          </p:cNvPr>
          <p:cNvCxnSpPr>
            <a:cxnSpLocks/>
          </p:cNvCxnSpPr>
          <p:nvPr/>
        </p:nvCxnSpPr>
        <p:spPr>
          <a:xfrm>
            <a:off x="4876801" y="1121230"/>
            <a:ext cx="0" cy="220979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F1F8B43C-3AF6-0391-D12C-4C2F8374E4DE}"/>
              </a:ext>
            </a:extLst>
          </p:cNvPr>
          <p:cNvCxnSpPr>
            <a:cxnSpLocks/>
            <a:stCxn id="8" idx="0"/>
          </p:cNvCxnSpPr>
          <p:nvPr/>
        </p:nvCxnSpPr>
        <p:spPr>
          <a:xfrm>
            <a:off x="6128649" y="1121230"/>
            <a:ext cx="0" cy="220979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F10E077-C5DF-F536-1690-26CAA4B81261}"/>
              </a:ext>
            </a:extLst>
          </p:cNvPr>
          <p:cNvCxnSpPr>
            <a:cxnSpLocks/>
          </p:cNvCxnSpPr>
          <p:nvPr/>
        </p:nvCxnSpPr>
        <p:spPr>
          <a:xfrm>
            <a:off x="7478485" y="1121230"/>
            <a:ext cx="0" cy="220979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3132B21-CD0B-C479-CE02-3F864DB46E43}"/>
              </a:ext>
            </a:extLst>
          </p:cNvPr>
          <p:cNvCxnSpPr>
            <a:cxnSpLocks/>
          </p:cNvCxnSpPr>
          <p:nvPr/>
        </p:nvCxnSpPr>
        <p:spPr>
          <a:xfrm>
            <a:off x="8773887" y="1121230"/>
            <a:ext cx="0" cy="220979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39FAF8A7-952B-827F-5059-108652FFE253}"/>
              </a:ext>
            </a:extLst>
          </p:cNvPr>
          <p:cNvCxnSpPr>
            <a:cxnSpLocks/>
          </p:cNvCxnSpPr>
          <p:nvPr/>
        </p:nvCxnSpPr>
        <p:spPr>
          <a:xfrm>
            <a:off x="10221685" y="1121230"/>
            <a:ext cx="0" cy="220979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154AFD4-F13A-245C-DB2C-F18AB41581DA}"/>
              </a:ext>
            </a:extLst>
          </p:cNvPr>
          <p:cNvSpPr/>
          <p:nvPr/>
        </p:nvSpPr>
        <p:spPr>
          <a:xfrm>
            <a:off x="4876801" y="4386944"/>
            <a:ext cx="6672937" cy="1981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D4E6484E-0252-520D-ACB8-FA8D35E3974C}"/>
              </a:ext>
            </a:extLst>
          </p:cNvPr>
          <p:cNvCxnSpPr>
            <a:cxnSpLocks/>
          </p:cNvCxnSpPr>
          <p:nvPr/>
        </p:nvCxnSpPr>
        <p:spPr>
          <a:xfrm>
            <a:off x="6150429" y="4376058"/>
            <a:ext cx="0" cy="1981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ED6FD289-2271-DF0C-FAC1-42CF8C3BFCC7}"/>
              </a:ext>
            </a:extLst>
          </p:cNvPr>
          <p:cNvCxnSpPr/>
          <p:nvPr/>
        </p:nvCxnSpPr>
        <p:spPr>
          <a:xfrm>
            <a:off x="7478485" y="4354286"/>
            <a:ext cx="0" cy="1981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5452FBC4-E226-49B8-3FB9-18C82D3687A3}"/>
              </a:ext>
            </a:extLst>
          </p:cNvPr>
          <p:cNvCxnSpPr>
            <a:cxnSpLocks/>
          </p:cNvCxnSpPr>
          <p:nvPr/>
        </p:nvCxnSpPr>
        <p:spPr>
          <a:xfrm>
            <a:off x="8773887" y="4354286"/>
            <a:ext cx="10882" cy="1981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B10EA611-DDC6-9E4A-8084-22233236352D}"/>
              </a:ext>
            </a:extLst>
          </p:cNvPr>
          <p:cNvCxnSpPr/>
          <p:nvPr/>
        </p:nvCxnSpPr>
        <p:spPr>
          <a:xfrm>
            <a:off x="10134600" y="4386944"/>
            <a:ext cx="0" cy="194854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7B47E32-6CEB-CFC9-677D-612B34DD14D9}"/>
              </a:ext>
            </a:extLst>
          </p:cNvPr>
          <p:cNvSpPr/>
          <p:nvPr/>
        </p:nvSpPr>
        <p:spPr>
          <a:xfrm>
            <a:off x="3374571" y="5072742"/>
            <a:ext cx="859971" cy="11375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受付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2F66D76E-1292-202E-4D69-356413BEA89E}"/>
              </a:ext>
            </a:extLst>
          </p:cNvPr>
          <p:cNvSpPr/>
          <p:nvPr/>
        </p:nvSpPr>
        <p:spPr>
          <a:xfrm>
            <a:off x="3374571" y="4114800"/>
            <a:ext cx="827325" cy="81098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800C1DB-C8A1-852A-F395-19EC44837449}"/>
              </a:ext>
            </a:extLst>
          </p:cNvPr>
          <p:cNvSpPr txBox="1"/>
          <p:nvPr/>
        </p:nvSpPr>
        <p:spPr>
          <a:xfrm>
            <a:off x="3015342" y="4342618"/>
            <a:ext cx="1611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ドリンクバー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E3CC8D8-4F16-6593-4DBE-61D8E71E1DCF}"/>
              </a:ext>
            </a:extLst>
          </p:cNvPr>
          <p:cNvSpPr/>
          <p:nvPr/>
        </p:nvSpPr>
        <p:spPr>
          <a:xfrm>
            <a:off x="740236" y="2025449"/>
            <a:ext cx="1436922" cy="2686501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6D6358CD-6AC2-0887-80E6-EA89840222CC}"/>
              </a:ext>
            </a:extLst>
          </p:cNvPr>
          <p:cNvCxnSpPr>
            <a:cxnSpLocks/>
          </p:cNvCxnSpPr>
          <p:nvPr/>
        </p:nvCxnSpPr>
        <p:spPr>
          <a:xfrm>
            <a:off x="751114" y="2329543"/>
            <a:ext cx="142604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982BF261-CDF7-66AB-5108-1C511E546D7D}"/>
              </a:ext>
            </a:extLst>
          </p:cNvPr>
          <p:cNvCxnSpPr>
            <a:cxnSpLocks/>
          </p:cNvCxnSpPr>
          <p:nvPr/>
        </p:nvCxnSpPr>
        <p:spPr>
          <a:xfrm>
            <a:off x="740236" y="2710543"/>
            <a:ext cx="143146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23D78C31-730D-2037-77AE-6D2415AE6CF9}"/>
              </a:ext>
            </a:extLst>
          </p:cNvPr>
          <p:cNvCxnSpPr/>
          <p:nvPr/>
        </p:nvCxnSpPr>
        <p:spPr>
          <a:xfrm>
            <a:off x="729334" y="3113314"/>
            <a:ext cx="14369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FE0A387E-7D0C-2A1A-5E20-180F16CEFCB1}"/>
              </a:ext>
            </a:extLst>
          </p:cNvPr>
          <p:cNvCxnSpPr/>
          <p:nvPr/>
        </p:nvCxnSpPr>
        <p:spPr>
          <a:xfrm>
            <a:off x="751114" y="3526971"/>
            <a:ext cx="142059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F56E86D3-B962-56A4-3A70-DDB0B5BD0E15}"/>
              </a:ext>
            </a:extLst>
          </p:cNvPr>
          <p:cNvCxnSpPr/>
          <p:nvPr/>
        </p:nvCxnSpPr>
        <p:spPr>
          <a:xfrm>
            <a:off x="718432" y="3929743"/>
            <a:ext cx="144782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8F683617-3F15-A759-24EA-5BA7A4F23521}"/>
              </a:ext>
            </a:extLst>
          </p:cNvPr>
          <p:cNvCxnSpPr>
            <a:cxnSpLocks/>
          </p:cNvCxnSpPr>
          <p:nvPr/>
        </p:nvCxnSpPr>
        <p:spPr>
          <a:xfrm>
            <a:off x="707553" y="4315209"/>
            <a:ext cx="1469605" cy="641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BC68A596-0016-DA9A-24C8-846598909A4F}"/>
              </a:ext>
            </a:extLst>
          </p:cNvPr>
          <p:cNvSpPr txBox="1"/>
          <p:nvPr/>
        </p:nvSpPr>
        <p:spPr>
          <a:xfrm>
            <a:off x="1230062" y="2805028"/>
            <a:ext cx="4245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二階へ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02C58786-CD81-009E-011B-049E44F54C6E}"/>
              </a:ext>
            </a:extLst>
          </p:cNvPr>
          <p:cNvSpPr/>
          <p:nvPr/>
        </p:nvSpPr>
        <p:spPr>
          <a:xfrm>
            <a:off x="740236" y="1138534"/>
            <a:ext cx="1458697" cy="8869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トイレ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E107394-B8E0-CCCD-3C04-A421DC203181}"/>
              </a:ext>
            </a:extLst>
          </p:cNvPr>
          <p:cNvSpPr txBox="1"/>
          <p:nvPr/>
        </p:nvSpPr>
        <p:spPr>
          <a:xfrm>
            <a:off x="6460672" y="3636025"/>
            <a:ext cx="2748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一人部屋（１．５畳）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4A8958-FC1F-8D67-7AF9-5001D31914AD}"/>
              </a:ext>
            </a:extLst>
          </p:cNvPr>
          <p:cNvSpPr/>
          <p:nvPr/>
        </p:nvSpPr>
        <p:spPr>
          <a:xfrm>
            <a:off x="3741945" y="1485515"/>
            <a:ext cx="576970" cy="10733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机</a:t>
            </a:r>
          </a:p>
        </p:txBody>
      </p:sp>
      <p:sp>
        <p:nvSpPr>
          <p:cNvPr id="3" name="フローチャート: 結合子 2">
            <a:extLst>
              <a:ext uri="{FF2B5EF4-FFF2-40B4-BE49-F238E27FC236}">
                <a16:creationId xmlns:a16="http://schemas.microsoft.com/office/drawing/2014/main" id="{F990DC3F-DF09-28A4-2968-5DD7CD92BE54}"/>
              </a:ext>
            </a:extLst>
          </p:cNvPr>
          <p:cNvSpPr/>
          <p:nvPr/>
        </p:nvSpPr>
        <p:spPr>
          <a:xfrm>
            <a:off x="4354285" y="1866515"/>
            <a:ext cx="326567" cy="31133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69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023AD9-C6C4-82C2-291A-431086ABD110}"/>
              </a:ext>
            </a:extLst>
          </p:cNvPr>
          <p:cNvSpPr txBox="1"/>
          <p:nvPr/>
        </p:nvSpPr>
        <p:spPr>
          <a:xfrm>
            <a:off x="500743" y="533400"/>
            <a:ext cx="5595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イメージ図　（２階）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7B55806-3BFC-1601-D3C6-70ED29C582DB}"/>
              </a:ext>
            </a:extLst>
          </p:cNvPr>
          <p:cNvSpPr/>
          <p:nvPr/>
        </p:nvSpPr>
        <p:spPr>
          <a:xfrm>
            <a:off x="500743" y="1393371"/>
            <a:ext cx="10977154" cy="4931229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CF1D74-B804-D5D0-AE47-8231726B0EAA}"/>
              </a:ext>
            </a:extLst>
          </p:cNvPr>
          <p:cNvSpPr/>
          <p:nvPr/>
        </p:nvSpPr>
        <p:spPr>
          <a:xfrm>
            <a:off x="500743" y="1393371"/>
            <a:ext cx="10977154" cy="1889759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62B688-7BFF-37E1-0F54-E022E08AC7DB}"/>
              </a:ext>
            </a:extLst>
          </p:cNvPr>
          <p:cNvSpPr/>
          <p:nvPr/>
        </p:nvSpPr>
        <p:spPr>
          <a:xfrm>
            <a:off x="500743" y="4288970"/>
            <a:ext cx="1458686" cy="2035630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86DEB2B-A334-BD2D-9BED-7C3C332E12A3}"/>
              </a:ext>
            </a:extLst>
          </p:cNvPr>
          <p:cNvCxnSpPr>
            <a:cxnSpLocks/>
          </p:cNvCxnSpPr>
          <p:nvPr/>
        </p:nvCxnSpPr>
        <p:spPr>
          <a:xfrm>
            <a:off x="500743" y="4685211"/>
            <a:ext cx="1458686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E85E7E9-56F6-DFB5-4E87-94625629E64C}"/>
              </a:ext>
            </a:extLst>
          </p:cNvPr>
          <p:cNvCxnSpPr/>
          <p:nvPr/>
        </p:nvCxnSpPr>
        <p:spPr>
          <a:xfrm>
            <a:off x="500743" y="5068389"/>
            <a:ext cx="1458686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1CA9449B-BA6C-763C-ED06-B67DF47D70C4}"/>
              </a:ext>
            </a:extLst>
          </p:cNvPr>
          <p:cNvCxnSpPr/>
          <p:nvPr/>
        </p:nvCxnSpPr>
        <p:spPr>
          <a:xfrm>
            <a:off x="500743" y="5503816"/>
            <a:ext cx="1458686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EC92342F-7138-D42D-88B1-4BAA123DEC36}"/>
              </a:ext>
            </a:extLst>
          </p:cNvPr>
          <p:cNvCxnSpPr/>
          <p:nvPr/>
        </p:nvCxnSpPr>
        <p:spPr>
          <a:xfrm>
            <a:off x="500743" y="5939246"/>
            <a:ext cx="1458686" cy="0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606A9BE-81EF-3574-3591-52BD2A326017}"/>
              </a:ext>
            </a:extLst>
          </p:cNvPr>
          <p:cNvCxnSpPr>
            <a:cxnSpLocks/>
          </p:cNvCxnSpPr>
          <p:nvPr/>
        </p:nvCxnSpPr>
        <p:spPr>
          <a:xfrm>
            <a:off x="2621280" y="1393371"/>
            <a:ext cx="0" cy="188975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77AF44A-B4AF-30EF-3762-023FE16B2E2B}"/>
              </a:ext>
            </a:extLst>
          </p:cNvPr>
          <p:cNvCxnSpPr>
            <a:cxnSpLocks/>
          </p:cNvCxnSpPr>
          <p:nvPr/>
        </p:nvCxnSpPr>
        <p:spPr>
          <a:xfrm>
            <a:off x="4798424" y="1393371"/>
            <a:ext cx="0" cy="1889759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D4620CA9-C2FD-2CB9-73C3-52D5CEED281F}"/>
              </a:ext>
            </a:extLst>
          </p:cNvPr>
          <p:cNvCxnSpPr>
            <a:cxnSpLocks/>
          </p:cNvCxnSpPr>
          <p:nvPr/>
        </p:nvCxnSpPr>
        <p:spPr>
          <a:xfrm>
            <a:off x="7193281" y="1393371"/>
            <a:ext cx="0" cy="1889759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0E6F9D3-C2A2-DEAD-E8A9-B20C9F17EB62}"/>
              </a:ext>
            </a:extLst>
          </p:cNvPr>
          <p:cNvCxnSpPr>
            <a:cxnSpLocks/>
          </p:cNvCxnSpPr>
          <p:nvPr/>
        </p:nvCxnSpPr>
        <p:spPr>
          <a:xfrm>
            <a:off x="9344297" y="1393371"/>
            <a:ext cx="0" cy="1889759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DB1CD8C-2558-B53F-54BA-3CFB8A6E2540}"/>
              </a:ext>
            </a:extLst>
          </p:cNvPr>
          <p:cNvSpPr/>
          <p:nvPr/>
        </p:nvSpPr>
        <p:spPr>
          <a:xfrm>
            <a:off x="2621280" y="4362994"/>
            <a:ext cx="8856617" cy="196160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0F07C382-6300-A4E6-C704-6DE3F137DA67}"/>
              </a:ext>
            </a:extLst>
          </p:cNvPr>
          <p:cNvCxnSpPr>
            <a:cxnSpLocks/>
          </p:cNvCxnSpPr>
          <p:nvPr/>
        </p:nvCxnSpPr>
        <p:spPr>
          <a:xfrm>
            <a:off x="4798424" y="4362994"/>
            <a:ext cx="34835" cy="1961603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7E0D9655-D34C-F26C-2225-21CFB25EA817}"/>
              </a:ext>
            </a:extLst>
          </p:cNvPr>
          <p:cNvCxnSpPr>
            <a:cxnSpLocks/>
          </p:cNvCxnSpPr>
          <p:nvPr/>
        </p:nvCxnSpPr>
        <p:spPr>
          <a:xfrm>
            <a:off x="7193281" y="4362994"/>
            <a:ext cx="0" cy="1961604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9457DC50-07BB-FA3F-0693-EB1ABD831D94}"/>
              </a:ext>
            </a:extLst>
          </p:cNvPr>
          <p:cNvCxnSpPr>
            <a:cxnSpLocks/>
          </p:cNvCxnSpPr>
          <p:nvPr/>
        </p:nvCxnSpPr>
        <p:spPr>
          <a:xfrm>
            <a:off x="9344297" y="4362994"/>
            <a:ext cx="0" cy="1961603"/>
          </a:xfrm>
          <a:prstGeom prst="line">
            <a:avLst/>
          </a:prstGeom>
          <a:ln w="19050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6A569DC-725C-D48D-F0F3-323EFC2FBC13}"/>
              </a:ext>
            </a:extLst>
          </p:cNvPr>
          <p:cNvSpPr txBox="1"/>
          <p:nvPr/>
        </p:nvSpPr>
        <p:spPr>
          <a:xfrm>
            <a:off x="949234" y="4685211"/>
            <a:ext cx="618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一階へ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8E82334-713D-1487-FAE7-9E456692914F}"/>
              </a:ext>
            </a:extLst>
          </p:cNvPr>
          <p:cNvSpPr txBox="1"/>
          <p:nvPr/>
        </p:nvSpPr>
        <p:spPr>
          <a:xfrm>
            <a:off x="4639491" y="3638396"/>
            <a:ext cx="427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二人</a:t>
            </a:r>
            <a:r>
              <a:rPr kumimoji="1" lang="en-US" altLang="ja-JP" dirty="0">
                <a:solidFill>
                  <a:schemeClr val="bg1">
                    <a:lumMod val="95000"/>
                    <a:lumOff val="5000"/>
                  </a:schemeClr>
                </a:solidFill>
              </a:rPr>
              <a:t>or</a:t>
            </a:r>
            <a:r>
              <a:rPr kumimoji="1" lang="ja-JP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三人部屋 （２</a:t>
            </a:r>
            <a:r>
              <a:rPr kumimoji="1" lang="en-US" altLang="ja-JP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r>
              <a:rPr kumimoji="1" lang="ja-JP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５畳）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170D06-E6F8-C13A-0EBE-117F7D5954F3}"/>
              </a:ext>
            </a:extLst>
          </p:cNvPr>
          <p:cNvSpPr/>
          <p:nvPr/>
        </p:nvSpPr>
        <p:spPr>
          <a:xfrm>
            <a:off x="5649687" y="2059576"/>
            <a:ext cx="733698" cy="57912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机</a:t>
            </a:r>
          </a:p>
        </p:txBody>
      </p:sp>
      <p:sp>
        <p:nvSpPr>
          <p:cNvPr id="3" name="フローチャート: 結合子 2">
            <a:extLst>
              <a:ext uri="{FF2B5EF4-FFF2-40B4-BE49-F238E27FC236}">
                <a16:creationId xmlns:a16="http://schemas.microsoft.com/office/drawing/2014/main" id="{9E3077CA-0E0F-2E51-4481-46824CB91B42}"/>
              </a:ext>
            </a:extLst>
          </p:cNvPr>
          <p:cNvSpPr/>
          <p:nvPr/>
        </p:nvSpPr>
        <p:spPr>
          <a:xfrm>
            <a:off x="5199019" y="2172052"/>
            <a:ext cx="339631" cy="354167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結合子 3">
            <a:extLst>
              <a:ext uri="{FF2B5EF4-FFF2-40B4-BE49-F238E27FC236}">
                <a16:creationId xmlns:a16="http://schemas.microsoft.com/office/drawing/2014/main" id="{B6E43876-EFD8-CC87-BB56-07E5F00DA1BA}"/>
              </a:ext>
            </a:extLst>
          </p:cNvPr>
          <p:cNvSpPr/>
          <p:nvPr/>
        </p:nvSpPr>
        <p:spPr>
          <a:xfrm>
            <a:off x="6494422" y="2175693"/>
            <a:ext cx="350500" cy="350526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CDB905-28F8-1615-77E5-787E885449A2}"/>
              </a:ext>
            </a:extLst>
          </p:cNvPr>
          <p:cNvSpPr/>
          <p:nvPr/>
        </p:nvSpPr>
        <p:spPr>
          <a:xfrm>
            <a:off x="4833259" y="1407522"/>
            <a:ext cx="1262738" cy="409264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冷蔵庫</a:t>
            </a:r>
          </a:p>
        </p:txBody>
      </p:sp>
    </p:spTree>
    <p:extLst>
      <p:ext uri="{BB962C8B-B14F-4D97-AF65-F5344CB8AC3E}">
        <p14:creationId xmlns:p14="http://schemas.microsoft.com/office/powerpoint/2010/main" val="3239048383"/>
      </p:ext>
    </p:extLst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パーセル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パーセ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パーセル</Template>
  <TotalTime>743</TotalTime>
  <Words>386</Words>
  <Application>Microsoft Office PowerPoint</Application>
  <PresentationFormat>ワイド画面</PresentationFormat>
  <Paragraphs>69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HGS創英角ｺﾞｼｯｸUB</vt:lpstr>
      <vt:lpstr>Arial</vt:lpstr>
      <vt:lpstr>Gill Sans MT</vt:lpstr>
      <vt:lpstr>パーセル</vt:lpstr>
      <vt:lpstr>チーム　よんもじさんもじ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彩音 元木</dc:creator>
  <cp:lastModifiedBy>彩音 元木</cp:lastModifiedBy>
  <cp:revision>5</cp:revision>
  <dcterms:created xsi:type="dcterms:W3CDTF">2024-05-24T06:08:07Z</dcterms:created>
  <dcterms:modified xsi:type="dcterms:W3CDTF">2024-05-29T01:27:16Z</dcterms:modified>
</cp:coreProperties>
</file>